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9" r:id="rId7"/>
    <p:sldId id="267" r:id="rId8"/>
    <p:sldId id="268" r:id="rId9"/>
    <p:sldId id="275" r:id="rId10"/>
    <p:sldId id="272" r:id="rId11"/>
    <p:sldId id="271" r:id="rId12"/>
    <p:sldId id="270" r:id="rId13"/>
    <p:sldId id="265" r:id="rId14"/>
    <p:sldId id="266" r:id="rId15"/>
    <p:sldId id="261" r:id="rId16"/>
    <p:sldId id="262" r:id="rId17"/>
    <p:sldId id="264" r:id="rId18"/>
    <p:sldId id="263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45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 autoAdjust="0"/>
  </p:normalViewPr>
  <p:slideViewPr>
    <p:cSldViewPr snapToGrid="0">
      <p:cViewPr>
        <p:scale>
          <a:sx n="82" d="100"/>
          <a:sy n="82" d="100"/>
        </p:scale>
        <p:origin x="-264" y="3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AF913-4CCF-4507-AE4A-EFBA91EE789C}" type="datetimeFigureOut">
              <a:rPr lang="fr-FR" smtClean="0"/>
              <a:pPr/>
              <a:t>28/03/2022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262ED-C5CB-4889-8B0E-D34E2BEA91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9189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262ED-C5CB-4889-8B0E-D34E2BEA91DE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4994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7D619E4-14AF-46ED-86AB-B71148A3B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D4ED609D-E50E-4A20-99FB-CBB563F92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3F709CF-9DAA-410A-9FE8-E18861366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43D-EBBB-4CBC-903C-94FEE35B6BE1}" type="datetimeFigureOut">
              <a:rPr lang="fr-FR" smtClean="0"/>
              <a:pPr/>
              <a:t>28/03/2022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AFE296A-FB3D-4BBC-B7D2-87FD22DCD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EDD5EB1-C430-4510-8608-07A03C8FA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1D37-7BA5-47A8-A50D-82DFE47812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51518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3F36B44-F961-4995-832B-B844CA7CE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5B9E5F0B-079B-46A9-A3C9-5DAD79E91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C8992F5-D04C-4167-829A-115D9614B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43D-EBBB-4CBC-903C-94FEE35B6BE1}" type="datetimeFigureOut">
              <a:rPr lang="fr-FR" smtClean="0"/>
              <a:pPr/>
              <a:t>28/03/2022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E9BCE92-6AA6-43D2-B934-EFB5B865A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D2A4A4A-EF8E-4072-8F54-CD6327CF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1D37-7BA5-47A8-A50D-82DFE47812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90218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46803E55-8AA1-42F5-81DB-F88A3DB890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FA59300C-3977-4136-B636-F845E73B4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EE6B6B6-4ED9-4101-9DDB-C8DC745E3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43D-EBBB-4CBC-903C-94FEE35B6BE1}" type="datetimeFigureOut">
              <a:rPr lang="fr-FR" smtClean="0"/>
              <a:pPr/>
              <a:t>28/03/2022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31180BC-D9E3-4757-90E2-1BA3BE488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16E37D8-131E-49B8-A2B6-71558F09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1D37-7BA5-47A8-A50D-82DFE47812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91576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0FEE119-EF2B-4114-9E31-813DFD1C1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BBEB819-7535-461B-82AF-665628D3F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8A03BB4-4A43-4A74-BAD3-55D138213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43D-EBBB-4CBC-903C-94FEE35B6BE1}" type="datetimeFigureOut">
              <a:rPr lang="fr-FR" smtClean="0"/>
              <a:pPr/>
              <a:t>28/03/2022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0F5A8F7-B163-4994-9453-578C28F3B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1F12A9A-F9A7-4299-AD12-309EC4CD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1D37-7BA5-47A8-A50D-82DFE47812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45823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11AEFC-160B-463D-9BE0-6B98617B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07A8564-CF59-4578-83F7-CE9FBC815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969802B-54DA-4A72-8173-29DD101A2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43D-EBBB-4CBC-903C-94FEE35B6BE1}" type="datetimeFigureOut">
              <a:rPr lang="fr-FR" smtClean="0"/>
              <a:pPr/>
              <a:t>28/03/2022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863F6B3-3560-43BD-94C1-B8625EFEC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4742EDC-2F4A-4B0E-AF78-984441090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1D37-7BA5-47A8-A50D-82DFE47812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28866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79777EE-7705-4566-8EB2-B2EC63B82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747394C-EFBC-4077-8B89-BEC5CE91A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347EDF01-B586-4E4D-B93C-E5A83CBAEF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F5B65797-A34A-4755-A57E-B6C5AE272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43D-EBBB-4CBC-903C-94FEE35B6BE1}" type="datetimeFigureOut">
              <a:rPr lang="fr-FR" smtClean="0"/>
              <a:pPr/>
              <a:t>28/03/2022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688696CC-FDF4-4B97-B70D-70CD0A5E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00E6FC39-8333-47DB-AE90-CFB99E334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1D37-7BA5-47A8-A50D-82DFE47812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28311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5534877-E554-4440-86DC-B331FB05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A4BCAEF1-0A79-41F2-9AA1-145A727FF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11A3726-502B-45CA-B11F-318A6BF4E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2F56553B-2687-4ED1-B666-BF3A898EB9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AAAF1346-25B0-4B4A-94B1-47D2D0E502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31EC7DD9-A713-4370-A275-969126B61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43D-EBBB-4CBC-903C-94FEE35B6BE1}" type="datetimeFigureOut">
              <a:rPr lang="fr-FR" smtClean="0"/>
              <a:pPr/>
              <a:t>28/03/2022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7C42E23E-176D-45F5-B4D3-81D292054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6B62B9F5-88EA-45F8-91CD-7B45AD9C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1D37-7BA5-47A8-A50D-82DFE47812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77937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3CA7E9B-28AB-47AB-BEF2-9F9064FA8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7C0BB3E9-8203-46F4-84FC-10DFBFFE0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43D-EBBB-4CBC-903C-94FEE35B6BE1}" type="datetimeFigureOut">
              <a:rPr lang="fr-FR" smtClean="0"/>
              <a:pPr/>
              <a:t>28/03/2022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D126FA95-9809-4104-AE6D-50AFC8E6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5757187-EAE3-4241-8C1C-8F66B55B6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1D37-7BA5-47A8-A50D-82DFE47812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83331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E49F7125-F903-45EE-B587-D420E97F8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43D-EBBB-4CBC-903C-94FEE35B6BE1}" type="datetimeFigureOut">
              <a:rPr lang="fr-FR" smtClean="0"/>
              <a:pPr/>
              <a:t>28/03/2022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300F18A5-E8E2-473D-B898-4184CECAF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703C313-86D3-483B-BE7D-B2025408B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1D37-7BA5-47A8-A50D-82DFE47812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90849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79330B-4C65-40E9-98AF-0490A3A57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84E16577-170F-4535-9F38-C3ACFDF99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F5D63BB-C390-4649-BD0D-73319B03D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15D3C956-6C73-40E0-9DDE-D48130003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43D-EBBB-4CBC-903C-94FEE35B6BE1}" type="datetimeFigureOut">
              <a:rPr lang="fr-FR" smtClean="0"/>
              <a:pPr/>
              <a:t>28/03/2022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0D242FF-AB64-4329-BB04-D01419948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1E11365B-F4BF-4EE6-98CC-4ABAE8B20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1D37-7BA5-47A8-A50D-82DFE47812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9692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31D84EB-B614-441C-BCFD-2FD4E535C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F4953689-C177-4358-8F59-551F10678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7A7DB088-FB8F-4E60-8BAE-5F8747B29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C46AC4B3-0D07-4A8B-875C-9F5DE2CDF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43D-EBBB-4CBC-903C-94FEE35B6BE1}" type="datetimeFigureOut">
              <a:rPr lang="fr-FR" smtClean="0"/>
              <a:pPr/>
              <a:t>28/03/2022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6ED2854-4CA7-4C4C-A655-D216742AE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52870594-E790-4AD9-8A79-49643F64E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1D37-7BA5-47A8-A50D-82DFE47812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6343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83E4B9F7-7AD4-434D-B5C1-59059F54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2C6E41A-947B-4769-A511-D04D0D893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CFC72C1-00C0-49F5-AA66-210389A9B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A743D-EBBB-4CBC-903C-94FEE35B6BE1}" type="datetimeFigureOut">
              <a:rPr lang="fr-FR" smtClean="0"/>
              <a:pPr/>
              <a:t>28/03/2022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F3E664D-8539-45CC-A13E-D93196C9D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5B1E025-66B1-4EAA-BB15-29E20B514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F1D37-7BA5-47A8-A50D-82DFE47812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10113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E81A12B-2C90-41E8-AC1C-8FE40291A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3" y="3320859"/>
            <a:ext cx="4524973" cy="2076333"/>
          </a:xfrm>
        </p:spPr>
        <p:txBody>
          <a:bodyPr anchor="t">
            <a:normAutofit/>
          </a:bodyPr>
          <a:lstStyle/>
          <a:p>
            <a:pPr algn="l"/>
            <a:r>
              <a:rPr lang="fr-FR" sz="4800">
                <a:latin typeface="Cooper Black" panose="0208090404030B020404" pitchFamily="18" charset="0"/>
              </a:rPr>
              <a:t>Fête de l’école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F378066C-227D-4EA1-A151-DDAD4C257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3" y="2348680"/>
            <a:ext cx="4524973" cy="972180"/>
          </a:xfrm>
        </p:spPr>
        <p:txBody>
          <a:bodyPr anchor="b">
            <a:normAutofit/>
          </a:bodyPr>
          <a:lstStyle/>
          <a:p>
            <a:pPr algn="l"/>
            <a:r>
              <a:rPr lang="fr-FR" sz="2000" dirty="0"/>
              <a:t>Greneville-en-Beauce</a:t>
            </a:r>
            <a:endParaRPr lang="fr-FR" sz="2000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xmlns="" id="{BCC55ACC-A2F6-403C-A3A4-D59B3734D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0F16200-020B-498F-BD21-6B6894418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00" r="26793"/>
          <a:stretch/>
        </p:blipFill>
        <p:spPr bwMode="auto"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5861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0609_182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8373" y="416688"/>
            <a:ext cx="8458667" cy="47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194613" y="5474825"/>
            <a:ext cx="5266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Récupération de lots (en échange de tickets obtenus aux stands)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0609_1822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3" name="Image 2" descr="20180609_175659.jpg"/>
          <p:cNvPicPr>
            <a:picLocks noChangeAspect="1"/>
          </p:cNvPicPr>
          <p:nvPr/>
        </p:nvPicPr>
        <p:blipFill>
          <a:blip r:embed="rId3" cstate="print"/>
          <a:srcRect l="26506" t="23619" r="8286" b="17122"/>
          <a:stretch>
            <a:fillRect/>
          </a:stretch>
        </p:blipFill>
        <p:spPr>
          <a:xfrm rot="5400000">
            <a:off x="7598251" y="2104551"/>
            <a:ext cx="4869498" cy="24892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125486" y="4743369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</a:rPr>
              <a:t>Stands </a:t>
            </a:r>
            <a:r>
              <a:rPr lang="fr-FR" sz="3600" dirty="0" smtClean="0">
                <a:solidFill>
                  <a:schemeClr val="bg1"/>
                </a:solidFill>
              </a:rPr>
              <a:t>adultes</a:t>
            </a:r>
          </a:p>
          <a:p>
            <a:r>
              <a:rPr lang="fr-FR" sz="3600" dirty="0" smtClean="0">
                <a:solidFill>
                  <a:schemeClr val="bg1"/>
                </a:solidFill>
              </a:rPr>
              <a:t>     Concours   </a:t>
            </a:r>
            <a:r>
              <a:rPr lang="fr-FR" sz="2400" dirty="0" smtClean="0">
                <a:solidFill>
                  <a:schemeClr val="bg1"/>
                </a:solidFill>
              </a:rPr>
              <a:t>lot aux 3 premiers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280216" y="2858949"/>
            <a:ext cx="2222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</a:rPr>
              <a:t>Tir adultes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317620" y="1041718"/>
            <a:ext cx="1655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grenouille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20180609_174222.jpg"/>
          <p:cNvPicPr>
            <a:picLocks noChangeAspect="1"/>
          </p:cNvPicPr>
          <p:nvPr/>
        </p:nvPicPr>
        <p:blipFill>
          <a:blip r:embed="rId2" cstate="print"/>
          <a:srcRect t="39676"/>
          <a:stretch>
            <a:fillRect/>
          </a:stretch>
        </p:blipFill>
        <p:spPr>
          <a:xfrm>
            <a:off x="161574" y="4271059"/>
            <a:ext cx="6428600" cy="2181357"/>
          </a:xfrm>
          <a:prstGeom prst="rect">
            <a:avLst/>
          </a:prstGeom>
        </p:spPr>
      </p:pic>
      <p:pic>
        <p:nvPicPr>
          <p:cNvPr id="2" name="Image 1" descr="20180609_1822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637867" cy="3733800"/>
          </a:xfrm>
          <a:prstGeom prst="rect">
            <a:avLst/>
          </a:prstGeom>
        </p:spPr>
      </p:pic>
      <p:pic>
        <p:nvPicPr>
          <p:cNvPr id="3" name="Image 2" descr="20180609_1820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4223" y="0"/>
            <a:ext cx="6728177" cy="3784600"/>
          </a:xfrm>
          <a:prstGeom prst="rect">
            <a:avLst/>
          </a:prstGeom>
        </p:spPr>
      </p:pic>
      <p:pic>
        <p:nvPicPr>
          <p:cNvPr id="4" name="Image 3" descr="20180609_1751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00800" y="4034000"/>
            <a:ext cx="4433422" cy="24938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098800" y="0"/>
            <a:ext cx="34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buvette</a:t>
            </a:r>
            <a:endParaRPr lang="fr-FR" sz="4000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668831" y="1354013"/>
            <a:ext cx="4735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Vente de gâteaux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737600" y="5816600"/>
            <a:ext cx="34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restauration</a:t>
            </a:r>
            <a:endParaRPr lang="fr-FR" sz="4000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6200" y="3737114"/>
            <a:ext cx="6567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Caisse centrale: Jetons / Tickets repas</a:t>
            </a:r>
            <a:endParaRPr lang="fr-FR" sz="32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148E9F7-7AC7-4530-B53E-204340F96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T</a:t>
            </a:r>
            <a:r>
              <a:rPr lang="fr-FR" dirty="0" smtClean="0">
                <a:solidFill>
                  <a:schemeClr val="bg1"/>
                </a:solidFill>
              </a:rPr>
              <a:t>ombola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9366486-2988-42EC-834B-21F5AC9F0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Prospections et récupérations de lots par les parents (cf. listes d’entreprises)</a:t>
            </a:r>
          </a:p>
          <a:p>
            <a:r>
              <a:rPr lang="fr-FR" dirty="0">
                <a:solidFill>
                  <a:schemeClr val="bg1"/>
                </a:solidFill>
              </a:rPr>
              <a:t>Tickets vendus durant le mois précédent la fête</a:t>
            </a:r>
          </a:p>
          <a:p>
            <a:r>
              <a:rPr lang="fr-FR" dirty="0">
                <a:solidFill>
                  <a:schemeClr val="bg1"/>
                </a:solidFill>
              </a:rPr>
              <a:t>Via les cahiers de liaison des </a:t>
            </a:r>
            <a:r>
              <a:rPr lang="fr-FR" dirty="0" smtClean="0">
                <a:solidFill>
                  <a:schemeClr val="bg1"/>
                </a:solidFill>
              </a:rPr>
              <a:t>aînés </a:t>
            </a:r>
            <a:r>
              <a:rPr lang="fr-FR" dirty="0">
                <a:solidFill>
                  <a:schemeClr val="bg1"/>
                </a:solidFill>
              </a:rPr>
              <a:t>ou par les plus grands de l’école </a:t>
            </a:r>
            <a:r>
              <a:rPr lang="fr-FR" dirty="0" smtClean="0">
                <a:solidFill>
                  <a:schemeClr val="bg1"/>
                </a:solidFill>
              </a:rPr>
              <a:t>(porte </a:t>
            </a:r>
            <a:r>
              <a:rPr lang="fr-FR" dirty="0">
                <a:solidFill>
                  <a:schemeClr val="bg1"/>
                </a:solidFill>
              </a:rPr>
              <a:t>à </a:t>
            </a:r>
            <a:r>
              <a:rPr lang="fr-FR" dirty="0" smtClean="0">
                <a:solidFill>
                  <a:schemeClr val="bg1"/>
                </a:solidFill>
              </a:rPr>
              <a:t>porte)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Tirage au sort au cours de l’après-midi</a:t>
            </a:r>
          </a:p>
          <a:p>
            <a:r>
              <a:rPr lang="fr-FR" dirty="0">
                <a:solidFill>
                  <a:schemeClr val="bg1"/>
                </a:solidFill>
              </a:rPr>
              <a:t>1 lot de consolation par carnet </a:t>
            </a:r>
          </a:p>
        </p:txBody>
      </p:sp>
    </p:spTree>
    <p:extLst>
      <p:ext uri="{BB962C8B-B14F-4D97-AF65-F5344CB8AC3E}">
        <p14:creationId xmlns:p14="http://schemas.microsoft.com/office/powerpoint/2010/main" xmlns="" val="106777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xmlns="" id="{E610C3E0-7685-43E9-A65E-39802C3D29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38573010"/>
              </p:ext>
            </p:extLst>
          </p:nvPr>
        </p:nvGraphicFramePr>
        <p:xfrm>
          <a:off x="763930" y="671009"/>
          <a:ext cx="5462817" cy="6186991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1819284">
                  <a:extLst>
                    <a:ext uri="{9D8B030D-6E8A-4147-A177-3AD203B41FA5}">
                      <a16:colId xmlns:a16="http://schemas.microsoft.com/office/drawing/2014/main" xmlns="" val="2504205441"/>
                    </a:ext>
                  </a:extLst>
                </a:gridCol>
                <a:gridCol w="1821423">
                  <a:extLst>
                    <a:ext uri="{9D8B030D-6E8A-4147-A177-3AD203B41FA5}">
                      <a16:colId xmlns:a16="http://schemas.microsoft.com/office/drawing/2014/main" xmlns="" val="1761402699"/>
                    </a:ext>
                  </a:extLst>
                </a:gridCol>
                <a:gridCol w="1822110">
                  <a:extLst>
                    <a:ext uri="{9D8B030D-6E8A-4147-A177-3AD203B41FA5}">
                      <a16:colId xmlns:a16="http://schemas.microsoft.com/office/drawing/2014/main" xmlns="" val="691630437"/>
                    </a:ext>
                  </a:extLst>
                </a:gridCol>
              </a:tblGrid>
              <a:tr h="2281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+mn-lt"/>
                        </a:rPr>
                        <a:t>entreprise</a:t>
                      </a:r>
                      <a:endParaRPr lang="fr-FR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59" marR="30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+mn-lt"/>
                        </a:rPr>
                        <a:t>Adresse</a:t>
                      </a:r>
                      <a:endParaRPr lang="fr-FR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59" marR="30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+mn-lt"/>
                        </a:rPr>
                        <a:t>Ville</a:t>
                      </a:r>
                      <a:endParaRPr lang="fr-FR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59" marR="30759" marT="0" marB="0"/>
                </a:tc>
                <a:extLst>
                  <a:ext uri="{0D108BD9-81ED-4DB2-BD59-A6C34878D82A}">
                    <a16:rowId xmlns:a16="http://schemas.microsoft.com/office/drawing/2014/main" xmlns="" val="1435421075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 dirty="0">
                          <a:latin typeface="+mn-lt"/>
                        </a:rPr>
                        <a:t>André Eve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Morailles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Pithiviers le Vieil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4138150916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Atelier floral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38 bis Mail Ouest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2920337807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Big Mat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avenue du 11 novembre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2768547158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Bionature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50B Fbg de paris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65375911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BNP Paribas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3 Fbg d'Orléans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306465094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Boulangerie Robion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5 place des Marronniers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Greneville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322320762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Bricomarché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ZAC de Morailles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575464947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Brossard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rue de la gare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72706161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Café Brasserie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Porte d’Orléans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603806268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Chocolats. Alex Olivier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4 rue de l'Ardoisière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Neuville aux bois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60754297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Cinéma Pithiviers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mail ouest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2489251228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Comptoir De Claire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31 rue de la couronne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23508504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Crédit Mutuel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2 place Général Leclerc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 dirty="0">
                          <a:latin typeface="+mn-lt"/>
                        </a:rPr>
                        <a:t>Neuville aux bois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3497648859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Destination détente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rue du château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Chatillon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50907867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Ets Badaire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Rue de la croix blanche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Greneville en Beauce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4102198252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Ets Leclerc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av du 11 novembre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3000809059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 dirty="0" err="1">
                          <a:latin typeface="+mn-lt"/>
                        </a:rPr>
                        <a:t>Eurobougie</a:t>
                      </a:r>
                      <a:endParaRPr lang="fr-FR" sz="1100" dirty="0"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endParaRPr lang="fr-FR" sz="1100" dirty="0"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Boynes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2972370943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FM logistic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ZAE le point du jour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Neuville aux Bois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3364227332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Fraizy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26 mail ouest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791143958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Gibier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26 place du martroi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861048844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Hannequin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33 rue de la Couronne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2061794635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André Eve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Morailles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+mn-lt"/>
                        </a:rPr>
                        <a:t>Pithiviers le Vieil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04448332"/>
                  </a:ext>
                </a:extLst>
              </a:tr>
              <a:tr h="240905">
                <a:tc>
                  <a:txBody>
                    <a:bodyPr/>
                    <a:lstStyle/>
                    <a:p>
                      <a:pPr algn="l"/>
                      <a:r>
                        <a:rPr lang="fr-FR" sz="1100" dirty="0">
                          <a:latin typeface="+mn-lt"/>
                        </a:rPr>
                        <a:t>Atelier floral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 dirty="0">
                          <a:latin typeface="+mn-lt"/>
                        </a:rPr>
                        <a:t>38 bis Mail Ouest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 dirty="0">
                          <a:latin typeface="+mn-lt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2271363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84E0E3F1-E069-4AF8-839C-CA73B5FE5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770" y="0"/>
            <a:ext cx="59902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Listes des 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entreprises</a:t>
            </a:r>
            <a:r>
              <a:rPr kumimoji="0" lang="fr-FR" altLang="fr-FR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lots de la fête de l’école 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3A181C32-5BAC-4618-9D01-2136B622D5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46915002"/>
              </p:ext>
            </p:extLst>
          </p:nvPr>
        </p:nvGraphicFramePr>
        <p:xfrm>
          <a:off x="6869135" y="139358"/>
          <a:ext cx="5322865" cy="6695595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1774065">
                  <a:extLst>
                    <a:ext uri="{9D8B030D-6E8A-4147-A177-3AD203B41FA5}">
                      <a16:colId xmlns:a16="http://schemas.microsoft.com/office/drawing/2014/main" xmlns="" val="2582714892"/>
                    </a:ext>
                  </a:extLst>
                </a:gridCol>
                <a:gridCol w="1774065">
                  <a:extLst>
                    <a:ext uri="{9D8B030D-6E8A-4147-A177-3AD203B41FA5}">
                      <a16:colId xmlns:a16="http://schemas.microsoft.com/office/drawing/2014/main" xmlns="" val="1692471415"/>
                    </a:ext>
                  </a:extLst>
                </a:gridCol>
                <a:gridCol w="1774735">
                  <a:extLst>
                    <a:ext uri="{9D8B030D-6E8A-4147-A177-3AD203B41FA5}">
                      <a16:colId xmlns:a16="http://schemas.microsoft.com/office/drawing/2014/main" xmlns="" val="587794192"/>
                    </a:ext>
                  </a:extLst>
                </a:gridCol>
              </a:tblGrid>
              <a:tr h="2317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+mn-lt"/>
                        </a:rPr>
                        <a:t>entreprise</a:t>
                      </a:r>
                      <a:endParaRPr lang="fr-FR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59" marR="30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+mn-lt"/>
                        </a:rPr>
                        <a:t>Adresse</a:t>
                      </a:r>
                      <a:endParaRPr lang="fr-FR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59" marR="307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+mn-lt"/>
                        </a:rPr>
                        <a:t>Ville</a:t>
                      </a:r>
                      <a:endParaRPr lang="fr-FR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59" marR="30759" marT="0" marB="0"/>
                </a:tc>
                <a:extLst>
                  <a:ext uri="{0D108BD9-81ED-4DB2-BD59-A6C34878D82A}">
                    <a16:rowId xmlns:a16="http://schemas.microsoft.com/office/drawing/2014/main" xmlns="" val="1924977755"/>
                  </a:ext>
                </a:extLst>
              </a:tr>
              <a:tr h="231747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H2O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endParaRPr lang="fr-FR" sz="1100" dirty="0">
                        <a:latin typeface="Calibri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endParaRPr lang="fr-FR" sz="1100" dirty="0">
                        <a:latin typeface="Calibri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2240681520"/>
                  </a:ext>
                </a:extLst>
              </a:tr>
              <a:tr h="231747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Interforum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46 route de Sermaises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Malesherbes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2710635"/>
                  </a:ext>
                </a:extLst>
              </a:tr>
              <a:tr h="231747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Intermarché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ZAC de Morailles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4014152601"/>
                  </a:ext>
                </a:extLst>
              </a:tr>
              <a:tr h="231747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Intersport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ZAC de Sénives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4139629355"/>
                  </a:ext>
                </a:extLst>
              </a:tr>
              <a:tr h="267097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Jeff de Bruges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340rue de la Couronne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311511909"/>
                  </a:ext>
                </a:extLst>
              </a:tr>
              <a:tr h="281353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King Jouets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ZAC de Sénives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2124168202"/>
                  </a:ext>
                </a:extLst>
              </a:tr>
              <a:tr h="281354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L'ardoise Gourmande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10 rue de Senives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3120307943"/>
                  </a:ext>
                </a:extLst>
              </a:tr>
              <a:tr h="231747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La dolce Vita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4 bis rue du capitaine Giry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3393740934"/>
                  </a:ext>
                </a:extLst>
              </a:tr>
              <a:tr h="231747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La Scala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50 Fbg de Paris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254182251"/>
                  </a:ext>
                </a:extLst>
              </a:tr>
              <a:tr h="302426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Le Gaulois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endParaRPr lang="fr-FR" sz="1100" dirty="0">
                        <a:latin typeface="Calibri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3455769930"/>
                  </a:ext>
                </a:extLst>
              </a:tr>
              <a:tr h="284379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Les secrets d’une fleur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endParaRPr lang="fr-FR" sz="1100" dirty="0">
                        <a:latin typeface="Calibri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3281104250"/>
                  </a:ext>
                </a:extLst>
              </a:tr>
              <a:tr h="266332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Mac Donald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av du 11 novembre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576097889"/>
                  </a:ext>
                </a:extLst>
              </a:tr>
              <a:tr h="231747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Mr Bricolage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ZAC de Sénives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179732510"/>
                  </a:ext>
                </a:extLst>
              </a:tr>
              <a:tr h="269757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Ongle Chic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36 rue de la Couronne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2192940658"/>
                  </a:ext>
                </a:extLst>
              </a:tr>
              <a:tr h="265778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Opaline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27 rue de la couronne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685248088"/>
                  </a:ext>
                </a:extLst>
              </a:tr>
              <a:tr h="231747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Pause et vous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Super u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Neuville aux bois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2965170874"/>
                  </a:ext>
                </a:extLst>
              </a:tr>
              <a:tr h="231747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Pharmacie Mercier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Route de Pithiviers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Bazoches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4172834117"/>
                  </a:ext>
                </a:extLst>
              </a:tr>
              <a:tr h="248471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Relais de la poste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10 mail ouest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3545325615"/>
                  </a:ext>
                </a:extLst>
              </a:tr>
              <a:tr h="299015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Relais St Georges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av du 8 mai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4020543006"/>
                  </a:ext>
                </a:extLst>
              </a:tr>
              <a:tr h="281353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Sajou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endParaRPr lang="fr-FR" sz="1100" dirty="0">
                        <a:latin typeface="Calibri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2778405433"/>
                  </a:ext>
                </a:extLst>
              </a:tr>
              <a:tr h="295422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Sté Apicole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rue de la maison rouge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2910741903"/>
                  </a:ext>
                </a:extLst>
              </a:tr>
              <a:tr h="231747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Thop'alarmes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33 rue du bout de la ville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Greneville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190854927"/>
                  </a:ext>
                </a:extLst>
              </a:tr>
              <a:tr h="260622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X.Com informatique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48 Fbg de Paris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17831467"/>
                  </a:ext>
                </a:extLst>
              </a:tr>
              <a:tr h="231747"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Yves Rocher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>
                          <a:latin typeface="Calibri"/>
                        </a:rPr>
                        <a:t>7 rue de la couronne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 dirty="0">
                          <a:latin typeface="Calibri"/>
                        </a:rPr>
                        <a:t>Pithiviers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308606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04923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7B2D7A4-6426-4DE6-B72D-BDC8F0E4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L’apéritif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BAD24A1-0A29-48D9-9732-FCD130819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Offert par les communes que nous remercions</a:t>
            </a:r>
          </a:p>
        </p:txBody>
      </p:sp>
    </p:spTree>
    <p:extLst>
      <p:ext uri="{BB962C8B-B14F-4D97-AF65-F5344CB8AC3E}">
        <p14:creationId xmlns:p14="http://schemas.microsoft.com/office/powerpoint/2010/main" xmlns="" val="1455194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A5893FA-D2F2-4435-8D95-50E6B7125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Repas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1EFB7A1-E4C9-4B2B-8DD3-3ED7221FD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Réservation au préalable via les </a:t>
            </a:r>
            <a:r>
              <a:rPr lang="fr-FR" dirty="0" smtClean="0">
                <a:solidFill>
                  <a:schemeClr val="bg1"/>
                </a:solidFill>
              </a:rPr>
              <a:t>cahiers </a:t>
            </a:r>
            <a:r>
              <a:rPr lang="fr-FR" dirty="0">
                <a:solidFill>
                  <a:schemeClr val="bg1"/>
                </a:solidFill>
              </a:rPr>
              <a:t>et/ou les boites aux lettres (afin de faire les commandes suffisantes)</a:t>
            </a:r>
          </a:p>
          <a:p>
            <a:r>
              <a:rPr lang="fr-FR" dirty="0">
                <a:solidFill>
                  <a:schemeClr val="bg1"/>
                </a:solidFill>
              </a:rPr>
              <a:t>Tarif :enfant (moins de 11 ans</a:t>
            </a:r>
            <a:r>
              <a:rPr lang="fr-FR" dirty="0" smtClean="0">
                <a:solidFill>
                  <a:schemeClr val="bg1"/>
                </a:solidFill>
              </a:rPr>
              <a:t>)   8€    / adulte    13€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Menus possibles: </a:t>
            </a:r>
            <a:r>
              <a:rPr lang="fr-FR" dirty="0" smtClean="0">
                <a:solidFill>
                  <a:schemeClr val="bg1"/>
                </a:solidFill>
              </a:rPr>
              <a:t>   jambon grillé ou poulet         pommes de terre                                        			     fromage   	</a:t>
            </a:r>
            <a:r>
              <a:rPr lang="fr-FR" dirty="0" smtClean="0">
                <a:solidFill>
                  <a:schemeClr val="bg1"/>
                </a:solidFill>
              </a:rPr>
              <a:t>	</a:t>
            </a:r>
            <a:r>
              <a:rPr lang="fr-FR" dirty="0" smtClean="0">
                <a:solidFill>
                  <a:schemeClr val="bg1"/>
                </a:solidFill>
              </a:rPr>
              <a:t>         pâtisserie</a:t>
            </a:r>
            <a:r>
              <a:rPr lang="fr-FR" dirty="0" smtClean="0">
                <a:solidFill>
                  <a:schemeClr val="bg1"/>
                </a:solidFill>
              </a:rPr>
              <a:t>								café  			</a:t>
            </a:r>
            <a:endParaRPr lang="fr-FR" sz="1000" i="1" dirty="0" smtClean="0">
              <a:solidFill>
                <a:schemeClr val="bg1"/>
              </a:solidFill>
            </a:endParaRPr>
          </a:p>
          <a:p>
            <a:endParaRPr lang="fr-FR" sz="200" i="1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Tickets à retirer sur place le jour J </a:t>
            </a:r>
            <a:r>
              <a:rPr lang="fr-FR" dirty="0" smtClean="0">
                <a:solidFill>
                  <a:schemeClr val="bg1"/>
                </a:solidFill>
              </a:rPr>
              <a:t>( à la caisse centrale) et </a:t>
            </a:r>
            <a:r>
              <a:rPr lang="fr-FR" dirty="0">
                <a:solidFill>
                  <a:schemeClr val="bg1"/>
                </a:solidFill>
              </a:rPr>
              <a:t>à présenter lors du retrait des </a:t>
            </a:r>
            <a:r>
              <a:rPr lang="fr-FR" dirty="0" smtClean="0">
                <a:solidFill>
                  <a:schemeClr val="bg1"/>
                </a:solidFill>
              </a:rPr>
              <a:t>plateaux (self service)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Repas convivial sous deux grands barnums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023436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07BB05-5230-4049-AB35-7A633CFE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Soirée dansante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CC55ACC-A2F6-403C-A3A4-D59B3734D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Feux d’artifice explosant dans le ciel de nuit">
            <a:extLst>
              <a:ext uri="{FF2B5EF4-FFF2-40B4-BE49-F238E27FC236}">
                <a16:creationId xmlns:a16="http://schemas.microsoft.com/office/drawing/2014/main" xmlns="" id="{13EDF262-53EB-4EFB-AC8A-E59DC8AF04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4852" r="390" b="-2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804417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08F264B-175D-45E1-B661-ED622C19D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519" y="277515"/>
            <a:ext cx="5259707" cy="1325563"/>
          </a:xfrm>
        </p:spPr>
        <p:txBody>
          <a:bodyPr>
            <a:normAutofit/>
          </a:bodyPr>
          <a:lstStyle/>
          <a:p>
            <a:r>
              <a:rPr lang="fr-FR" dirty="0"/>
              <a:t>Conclusion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xmlns="" id="{357DD0D3-F869-46D0-944C-6EC60E19E3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098" name="Picture 2" descr="Résultat de recherche d'images pour &quot;images libre de droit gratuit/+/fete&quot;">
            <a:extLst>
              <a:ext uri="{FF2B5EF4-FFF2-40B4-BE49-F238E27FC236}">
                <a16:creationId xmlns:a16="http://schemas.microsoft.com/office/drawing/2014/main" xmlns="" id="{EF67963A-BB66-49B2-8040-9E995C1C2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0" r="20254" b="2"/>
          <a:stretch/>
        </p:blipFill>
        <p:spPr bwMode="auto"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CFEA99D-A107-4F83-9CA6-DB01D15B0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6730" y="1715001"/>
            <a:ext cx="5950226" cy="287607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FR" sz="1800" dirty="0"/>
              <a:t>Cette fête est un moment très convivial qui </a:t>
            </a:r>
            <a:r>
              <a:rPr lang="fr-FR" sz="1800" dirty="0" smtClean="0"/>
              <a:t>permet </a:t>
            </a:r>
            <a:r>
              <a:rPr lang="fr-FR" sz="1800" dirty="0" smtClean="0"/>
              <a:t>:</a:t>
            </a:r>
            <a:endParaRPr lang="fr-FR" sz="1800" dirty="0"/>
          </a:p>
          <a:p>
            <a:pPr>
              <a:buFontTx/>
              <a:buChar char="-"/>
            </a:pPr>
            <a:r>
              <a:rPr lang="fr-FR" sz="1800" dirty="0" smtClean="0"/>
              <a:t>De rencontrer </a:t>
            </a:r>
            <a:r>
              <a:rPr lang="fr-FR" sz="1800" dirty="0"/>
              <a:t>d’autres parents, les camarades de classe de votre enfant, les enseignants… lors d’un moment festif</a:t>
            </a:r>
          </a:p>
          <a:p>
            <a:pPr>
              <a:buFontTx/>
              <a:buChar char="-"/>
            </a:pPr>
            <a:r>
              <a:rPr lang="fr-FR" sz="1800" smtClean="0"/>
              <a:t>D’approvisionner </a:t>
            </a:r>
            <a:r>
              <a:rPr lang="fr-FR" sz="1800" dirty="0"/>
              <a:t>la coopérative scolaire qui contribue aux :</a:t>
            </a:r>
          </a:p>
          <a:p>
            <a:pPr marL="0" indent="0">
              <a:buNone/>
            </a:pPr>
            <a:r>
              <a:rPr lang="fr-FR" sz="1800" dirty="0"/>
              <a:t>    * sorties</a:t>
            </a:r>
          </a:p>
          <a:p>
            <a:pPr marL="0" indent="0">
              <a:buNone/>
            </a:pPr>
            <a:r>
              <a:rPr lang="fr-FR" sz="1800" dirty="0"/>
              <a:t>    * achats en tout genre, </a:t>
            </a:r>
          </a:p>
          <a:p>
            <a:pPr marL="0" indent="0">
              <a:buNone/>
            </a:pPr>
            <a:r>
              <a:rPr lang="fr-FR" sz="1800" dirty="0"/>
              <a:t>    * classes transplantées </a:t>
            </a:r>
          </a:p>
          <a:p>
            <a:pPr marL="0" indent="0">
              <a:buNone/>
            </a:pPr>
            <a:r>
              <a:rPr lang="fr-FR" sz="1500" i="1" dirty="0"/>
              <a:t>        (45€/enfant pour la classe de neige; 25€/enfant pour la classe de mer)</a:t>
            </a:r>
          </a:p>
          <a:p>
            <a:pPr>
              <a:buFontTx/>
              <a:buChar char="-"/>
            </a:pPr>
            <a:endParaRPr lang="fr-FR" sz="1800" dirty="0"/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sz="1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26C39E8-AFC9-43C0-97B9-BABBF5DBEBBE}"/>
              </a:ext>
            </a:extLst>
          </p:cNvPr>
          <p:cNvSpPr txBox="1"/>
          <p:nvPr/>
        </p:nvSpPr>
        <p:spPr>
          <a:xfrm>
            <a:off x="1775791" y="5142999"/>
            <a:ext cx="10270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Cette fête est possible uniquement grâce à la participation de tous : </a:t>
            </a:r>
          </a:p>
          <a:p>
            <a:pPr algn="ctr"/>
            <a:r>
              <a:rPr lang="fr-FR" sz="2800" dirty="0"/>
              <a:t>enseignants, parents et </a:t>
            </a:r>
            <a:r>
              <a:rPr lang="fr-FR" sz="2800" dirty="0" smtClean="0"/>
              <a:t>enfants</a:t>
            </a:r>
          </a:p>
          <a:p>
            <a:pPr algn="ctr"/>
            <a:r>
              <a:rPr lang="fr-FR" sz="2800" dirty="0" smtClean="0"/>
              <a:t>MERCI</a:t>
            </a:r>
            <a:endParaRPr lang="fr-FR" sz="2800" dirty="0"/>
          </a:p>
          <a:p>
            <a:pPr algn="ctr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xmlns="" val="390593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27B4ED2-085F-45FE-82E8-A108B5625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958" y="26160"/>
            <a:ext cx="558504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Installation et préparation</a:t>
            </a:r>
            <a:endParaRPr lang="en-US" sz="44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3F69C5E4-09C2-4F47-B886-D9E062ECD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418" y="1203062"/>
            <a:ext cx="7175303" cy="51535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 err="1"/>
              <a:t>Vendredi</a:t>
            </a:r>
            <a:r>
              <a:rPr lang="en-US" dirty="0"/>
              <a:t> </a:t>
            </a:r>
            <a:r>
              <a:rPr lang="en-US" sz="2200" dirty="0" err="1" smtClean="0"/>
              <a:t>matin</a:t>
            </a:r>
            <a:r>
              <a:rPr lang="en-US" sz="2200" dirty="0" smtClean="0"/>
              <a:t> (11h à 12h) </a:t>
            </a:r>
            <a:r>
              <a:rPr lang="en-US" sz="2200" dirty="0" err="1" smtClean="0"/>
              <a:t>puis</a:t>
            </a:r>
            <a:r>
              <a:rPr lang="en-US" sz="2200" dirty="0" smtClean="0"/>
              <a:t> 16h</a:t>
            </a:r>
            <a:r>
              <a:rPr lang="en-US" sz="1800" dirty="0" smtClean="0"/>
              <a:t> </a:t>
            </a:r>
            <a:r>
              <a:rPr lang="en-US" sz="1800" dirty="0"/>
              <a:t>: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800" u="sng" dirty="0"/>
              <a:t>Quoi? </a:t>
            </a:r>
            <a:r>
              <a:rPr lang="en-US" sz="1800" dirty="0"/>
              <a:t>récupération de barnums, percolateurs, grilles </a:t>
            </a:r>
          </a:p>
          <a:p>
            <a:pPr marL="114300" algn="l"/>
            <a:r>
              <a:rPr lang="en-US" sz="1800" dirty="0"/>
              <a:t>           d’exposition, estrade, barrières, tables, bancs, couverts…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800" u="sng" dirty="0"/>
              <a:t>Où ? </a:t>
            </a:r>
            <a:r>
              <a:rPr lang="en-US" sz="1800" dirty="0"/>
              <a:t>dans les diverses communes et à la communauté de </a:t>
            </a:r>
          </a:p>
          <a:p>
            <a:pPr marL="114300" algn="l"/>
            <a:r>
              <a:rPr lang="en-US" sz="1800" dirty="0"/>
              <a:t>           communes</a:t>
            </a:r>
          </a:p>
          <a:p>
            <a:pPr algn="l"/>
            <a:r>
              <a:rPr lang="en-US" dirty="0"/>
              <a:t>Après la classe</a:t>
            </a:r>
            <a:r>
              <a:rPr lang="en-US" sz="1800" dirty="0"/>
              <a:t>: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800" u="sng" dirty="0"/>
              <a:t>Quoi? </a:t>
            </a:r>
            <a:r>
              <a:rPr lang="en-US" sz="1800" dirty="0"/>
              <a:t>Installation du matériel, préparation des pommes de terre. </a:t>
            </a:r>
          </a:p>
          <a:p>
            <a:pPr algn="l"/>
            <a:r>
              <a:rPr lang="en-US" sz="1800" dirty="0"/>
              <a:t>                   Installation par les enseignantes des </a:t>
            </a:r>
            <a:r>
              <a:rPr lang="en-US" sz="1800" dirty="0" smtClean="0"/>
              <a:t>lots pour les enfants,</a:t>
            </a:r>
            <a:endParaRPr lang="en-US" sz="1800" dirty="0"/>
          </a:p>
          <a:p>
            <a:pPr algn="l"/>
            <a:r>
              <a:rPr lang="en-US" sz="1800" dirty="0"/>
              <a:t>        lot de tombola, vente de jetons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800" u="sng" dirty="0"/>
              <a:t>Où ? </a:t>
            </a:r>
            <a:r>
              <a:rPr lang="en-US" sz="1800" dirty="0"/>
              <a:t>Dans la cour de l’école, classes pour les lots</a:t>
            </a:r>
          </a:p>
          <a:p>
            <a:pPr algn="l"/>
            <a:r>
              <a:rPr lang="en-US" dirty="0"/>
              <a:t>Samedi matin</a:t>
            </a:r>
            <a:r>
              <a:rPr lang="en-US" sz="1800" dirty="0"/>
              <a:t>: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800" u="sng" dirty="0"/>
              <a:t>Quoi? </a:t>
            </a:r>
            <a:r>
              <a:rPr lang="en-US" sz="1800" dirty="0"/>
              <a:t>Poursuite de la préparation du repas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800" u="sng" dirty="0"/>
              <a:t>Où ? </a:t>
            </a:r>
            <a:r>
              <a:rPr lang="en-US" sz="1800" dirty="0"/>
              <a:t>dans la cour (derrière les </a:t>
            </a:r>
            <a:r>
              <a:rPr lang="en-US" sz="1800" dirty="0" smtClean="0"/>
              <a:t>barnums, cour en </a:t>
            </a:r>
            <a:r>
              <a:rPr lang="en-US" sz="1800" dirty="0" err="1" smtClean="0"/>
              <a:t>herbe</a:t>
            </a:r>
            <a:r>
              <a:rPr lang="en-US" sz="1800" dirty="0"/>
              <a:t>)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xmlns="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764AC36-D1E5-4CBB-9807-61B5ED2CB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13" r="15254" b="2"/>
          <a:stretch/>
        </p:blipFill>
        <p:spPr bwMode="auto">
          <a:xfrm>
            <a:off x="6750141" y="-2008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346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E5E3BBB-11D9-4D50-8FB1-7F2E77ED0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026" y="534248"/>
            <a:ext cx="4888306" cy="1325563"/>
          </a:xfrm>
        </p:spPr>
        <p:txBody>
          <a:bodyPr>
            <a:normAutofit/>
          </a:bodyPr>
          <a:lstStyle/>
          <a:p>
            <a:r>
              <a:rPr lang="fr-FR" dirty="0"/>
              <a:t>Petite représentation</a:t>
            </a:r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xmlns="" id="{B5809B1F-0726-44C0-B0A1-7FCE2A129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6EE9A0B-C601-4E3F-8541-29CA20DE11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Une image contenant bâtiment, herbe, extérieur&#10;&#10;Description générée automatiquement">
            <a:extLst>
              <a:ext uri="{FF2B5EF4-FFF2-40B4-BE49-F238E27FC236}">
                <a16:creationId xmlns:a16="http://schemas.microsoft.com/office/drawing/2014/main" xmlns="" id="{926B7CFE-9DD8-4AEA-90E8-5A1CB465F1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09" r="17629" b="2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9BAE79A-32A4-4CE9-B095-A5ADF9A68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142" y="2009941"/>
            <a:ext cx="4884189" cy="2438869"/>
          </a:xfrm>
        </p:spPr>
        <p:txBody>
          <a:bodyPr anchor="t">
            <a:normAutofit/>
          </a:bodyPr>
          <a:lstStyle/>
          <a:p>
            <a:r>
              <a:rPr lang="fr-FR" sz="1800" dirty="0"/>
              <a:t>Présentation de réalisation de chants, </a:t>
            </a:r>
            <a:r>
              <a:rPr lang="fr-FR" sz="1800" dirty="0" smtClean="0"/>
              <a:t>danses </a:t>
            </a:r>
            <a:r>
              <a:rPr lang="fr-FR" sz="1800" dirty="0"/>
              <a:t>par classe ou cycle.</a:t>
            </a:r>
          </a:p>
          <a:p>
            <a:r>
              <a:rPr lang="fr-FR" sz="1800" dirty="0"/>
              <a:t>Les préparatifs sont stoppés afin que chacun puisse profiter de la représentation de son enfant</a:t>
            </a:r>
          </a:p>
        </p:txBody>
      </p:sp>
      <p:pic>
        <p:nvPicPr>
          <p:cNvPr id="7" name="Image 6" descr="Une image contenant bâtiment, personne, extérieur, gens&#10;&#10;Description générée automatiquement">
            <a:extLst>
              <a:ext uri="{FF2B5EF4-FFF2-40B4-BE49-F238E27FC236}">
                <a16:creationId xmlns:a16="http://schemas.microsoft.com/office/drawing/2014/main" xmlns="" id="{BA3F553D-E5F9-4B3F-A926-5A9E1A8700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25" r="-2" b="-2"/>
          <a:stretch/>
        </p:blipFill>
        <p:spPr>
          <a:xfrm>
            <a:off x="2785874" y="4448810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1291162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EB5372A1-4313-45DE-BB1F-EC5CE453C46C}"/>
              </a:ext>
            </a:extLst>
          </p:cNvPr>
          <p:cNvSpPr/>
          <p:nvPr/>
        </p:nvSpPr>
        <p:spPr>
          <a:xfrm>
            <a:off x="3889640" y="3111440"/>
            <a:ext cx="3240000" cy="324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35FD3A36-8A32-4B93-8D58-A53C12675228}"/>
              </a:ext>
            </a:extLst>
          </p:cNvPr>
          <p:cNvSpPr/>
          <p:nvPr/>
        </p:nvSpPr>
        <p:spPr>
          <a:xfrm>
            <a:off x="-15026" y="2609338"/>
            <a:ext cx="2584759" cy="26901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1CBCFD8C-17AE-4677-A8EF-3BC9377EF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212" y="276752"/>
            <a:ext cx="9785912" cy="649223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/>
                </a:solidFill>
              </a:rPr>
              <a:t>Stands de jeux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08D08F1-E275-4DA9-99AF-E89194E6D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6602" y="914400"/>
            <a:ext cx="5841176" cy="2182953"/>
          </a:xfrm>
        </p:spPr>
        <p:txBody>
          <a:bodyPr>
            <a:normAutofit fontScale="92500"/>
          </a:bodyPr>
          <a:lstStyle/>
          <a:p>
            <a:r>
              <a:rPr lang="fr-FR" sz="1800" dirty="0" smtClean="0">
                <a:solidFill>
                  <a:schemeClr val="bg1"/>
                </a:solidFill>
              </a:rPr>
              <a:t>Acheter des jetons à la caisse centrale avant d’aller aux stands</a:t>
            </a:r>
          </a:p>
          <a:p>
            <a:r>
              <a:rPr lang="fr-FR" sz="1800" dirty="0" smtClean="0">
                <a:solidFill>
                  <a:schemeClr val="bg1"/>
                </a:solidFill>
              </a:rPr>
              <a:t>Nécessité </a:t>
            </a:r>
            <a:r>
              <a:rPr lang="fr-FR" sz="1800" dirty="0">
                <a:solidFill>
                  <a:schemeClr val="bg1"/>
                </a:solidFill>
              </a:rPr>
              <a:t>d’un grand nombre de parents afin de proposer le plus de stands </a:t>
            </a:r>
            <a:r>
              <a:rPr lang="fr-FR" sz="1800" dirty="0" smtClean="0">
                <a:solidFill>
                  <a:schemeClr val="bg1"/>
                </a:solidFill>
              </a:rPr>
              <a:t>possibles (cela permet </a:t>
            </a:r>
            <a:r>
              <a:rPr lang="fr-FR" sz="1800" dirty="0">
                <a:solidFill>
                  <a:schemeClr val="bg1"/>
                </a:solidFill>
              </a:rPr>
              <a:t>moins d’attente, plus de choix, …)</a:t>
            </a:r>
          </a:p>
          <a:p>
            <a:r>
              <a:rPr lang="fr-FR" sz="1800" dirty="0">
                <a:solidFill>
                  <a:schemeClr val="bg1"/>
                </a:solidFill>
              </a:rPr>
              <a:t>Rotation possible sur deux créneaux afin d’accompagner ses enfants</a:t>
            </a:r>
          </a:p>
          <a:p>
            <a:r>
              <a:rPr lang="fr-FR" sz="1800" dirty="0">
                <a:solidFill>
                  <a:schemeClr val="bg1"/>
                </a:solidFill>
              </a:rPr>
              <a:t>Fin des stands à 18h30</a:t>
            </a:r>
          </a:p>
          <a:p>
            <a:endParaRPr lang="fr-FR" dirty="0"/>
          </a:p>
        </p:txBody>
      </p:sp>
      <p:pic>
        <p:nvPicPr>
          <p:cNvPr id="5" name="Image 4" descr="Une image contenant personne, femme&#10;&#10;Description générée automatiquement">
            <a:extLst>
              <a:ext uri="{FF2B5EF4-FFF2-40B4-BE49-F238E27FC236}">
                <a16:creationId xmlns:a16="http://schemas.microsoft.com/office/drawing/2014/main" xmlns="" id="{0D263F4C-C8A2-439E-A589-E7D4F49457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75" r="13683"/>
          <a:stretch/>
        </p:blipFill>
        <p:spPr>
          <a:xfrm rot="16200000">
            <a:off x="3984728" y="3203882"/>
            <a:ext cx="3063874" cy="3066221"/>
          </a:xfrm>
          <a:prstGeom prst="ellipse">
            <a:avLst/>
          </a:prstGeom>
        </p:spPr>
      </p:pic>
      <p:pic>
        <p:nvPicPr>
          <p:cNvPr id="9" name="Image 8" descr="Une image contenant personne&#10;&#10;Description générée automatiquement">
            <a:extLst>
              <a:ext uri="{FF2B5EF4-FFF2-40B4-BE49-F238E27FC236}">
                <a16:creationId xmlns:a16="http://schemas.microsoft.com/office/drawing/2014/main" xmlns="" id="{B19B50F8-D529-4CD2-B0FD-18DFF130E2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50" r="4923"/>
          <a:stretch/>
        </p:blipFill>
        <p:spPr>
          <a:xfrm>
            <a:off x="38947" y="2678534"/>
            <a:ext cx="2491409" cy="2551735"/>
          </a:xfrm>
          <a:prstGeom prst="ellipse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xmlns="" id="{CF4D24ED-6EA1-4A89-8D02-281533D38FDC}"/>
              </a:ext>
            </a:extLst>
          </p:cNvPr>
          <p:cNvSpPr/>
          <p:nvPr/>
        </p:nvSpPr>
        <p:spPr>
          <a:xfrm>
            <a:off x="9113465" y="-78185"/>
            <a:ext cx="2880000" cy="28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3D943476-91EE-4A89-8226-E01BE1E1ED07}"/>
              </a:ext>
            </a:extLst>
          </p:cNvPr>
          <p:cNvSpPr/>
          <p:nvPr/>
        </p:nvSpPr>
        <p:spPr>
          <a:xfrm>
            <a:off x="1770306" y="3884295"/>
            <a:ext cx="3066223" cy="30638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personne, herbe, extérieur&#10;&#10;Description générée automatiquement">
            <a:extLst>
              <a:ext uri="{FF2B5EF4-FFF2-40B4-BE49-F238E27FC236}">
                <a16:creationId xmlns:a16="http://schemas.microsoft.com/office/drawing/2014/main" xmlns="" id="{0067AF1F-FD07-48E2-8983-681F775007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68" r="17287"/>
          <a:stretch/>
        </p:blipFill>
        <p:spPr>
          <a:xfrm>
            <a:off x="1883659" y="3951180"/>
            <a:ext cx="2837116" cy="2965867"/>
          </a:xfrm>
          <a:prstGeom prst="ellipse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xmlns="" id="{9B809E9F-2C1A-4384-B51F-B7876B298B43}"/>
              </a:ext>
            </a:extLst>
          </p:cNvPr>
          <p:cNvSpPr/>
          <p:nvPr/>
        </p:nvSpPr>
        <p:spPr>
          <a:xfrm>
            <a:off x="7604646" y="1703370"/>
            <a:ext cx="2772000" cy="27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 descr="Une image contenant ciel, rouge, extérieur, tente&#10;&#10;Description générée automatiquement">
            <a:extLst>
              <a:ext uri="{FF2B5EF4-FFF2-40B4-BE49-F238E27FC236}">
                <a16:creationId xmlns:a16="http://schemas.microsoft.com/office/drawing/2014/main" xmlns="" id="{60746C5F-B5D4-4D87-839E-AC8C869332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27"/>
          <a:stretch/>
        </p:blipFill>
        <p:spPr>
          <a:xfrm>
            <a:off x="9156349" y="-55374"/>
            <a:ext cx="2837116" cy="2834378"/>
          </a:xfrm>
          <a:prstGeom prst="ellipse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xmlns="" id="{D4F6A477-D42B-4C95-B774-D4932A87A465}"/>
              </a:ext>
            </a:extLst>
          </p:cNvPr>
          <p:cNvSpPr/>
          <p:nvPr/>
        </p:nvSpPr>
        <p:spPr>
          <a:xfrm>
            <a:off x="9254068" y="3366760"/>
            <a:ext cx="2951999" cy="28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3558D219-3679-4B6F-884C-EA520159B83C}"/>
              </a:ext>
            </a:extLst>
          </p:cNvPr>
          <p:cNvSpPr/>
          <p:nvPr/>
        </p:nvSpPr>
        <p:spPr>
          <a:xfrm>
            <a:off x="6478742" y="3906000"/>
            <a:ext cx="2952000" cy="295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 descr="Une image contenant herbe, chaise, meubles, fauteuil&#10;&#10;Description générée automatiquement">
            <a:extLst>
              <a:ext uri="{FF2B5EF4-FFF2-40B4-BE49-F238E27FC236}">
                <a16:creationId xmlns:a16="http://schemas.microsoft.com/office/drawing/2014/main" xmlns="" id="{31939B48-EBEB-44A3-8C4B-858CB5053E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11" t="612" r="20398" b="-612"/>
          <a:stretch/>
        </p:blipFill>
        <p:spPr>
          <a:xfrm>
            <a:off x="7683142" y="1723857"/>
            <a:ext cx="2644740" cy="2751513"/>
          </a:xfrm>
          <a:prstGeom prst="ellipse">
            <a:avLst/>
          </a:prstGeom>
        </p:spPr>
      </p:pic>
      <p:pic>
        <p:nvPicPr>
          <p:cNvPr id="17" name="Image 16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xmlns="" id="{187BCA2F-E3A1-47D5-A1AB-F033E76214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2" r="3966"/>
          <a:stretch/>
        </p:blipFill>
        <p:spPr>
          <a:xfrm rot="16200000">
            <a:off x="9355546" y="3388204"/>
            <a:ext cx="2755522" cy="2837114"/>
          </a:xfrm>
          <a:prstGeom prst="ellipse">
            <a:avLst/>
          </a:prstGeom>
        </p:spPr>
      </p:pic>
      <p:pic>
        <p:nvPicPr>
          <p:cNvPr id="11" name="Image 10" descr="Une image contenant arme à feu&#10;&#10;Description générée automatiquement">
            <a:extLst>
              <a:ext uri="{FF2B5EF4-FFF2-40B4-BE49-F238E27FC236}">
                <a16:creationId xmlns:a16="http://schemas.microsoft.com/office/drawing/2014/main" xmlns="" id="{7B059C33-2986-425A-A14E-1D03CB3BBF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87" r="7050"/>
          <a:stretch/>
        </p:blipFill>
        <p:spPr>
          <a:xfrm rot="16200000">
            <a:off x="6606652" y="3953250"/>
            <a:ext cx="2733608" cy="28371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0720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51AE7FB-94E1-4B57-94BA-8B4DFAC7D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</a:rPr>
              <a:t>Plan des </a:t>
            </a:r>
            <a:r>
              <a:rPr lang="fr-FR" b="1" dirty="0">
                <a:solidFill>
                  <a:schemeClr val="bg1"/>
                </a:solidFill>
              </a:rPr>
              <a:t>stands</a:t>
            </a:r>
          </a:p>
        </p:txBody>
      </p:sp>
      <p:sp>
        <p:nvSpPr>
          <p:cNvPr id="25" name="Espace réservé du contenu 24"/>
          <p:cNvSpPr>
            <a:spLocks noGrp="1"/>
          </p:cNvSpPr>
          <p:nvPr>
            <p:ph idx="1"/>
          </p:nvPr>
        </p:nvSpPr>
        <p:spPr>
          <a:xfrm>
            <a:off x="340489" y="1814050"/>
            <a:ext cx="10515600" cy="481824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6036727" y="4227481"/>
            <a:ext cx="169802" cy="1550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428264" y="1863524"/>
            <a:ext cx="2592728" cy="78707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18573" y="1817226"/>
            <a:ext cx="1597306" cy="381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préau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60744" y="3763701"/>
            <a:ext cx="1850021" cy="128286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98700" y="4330861"/>
            <a:ext cx="1597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Bâtiment des maternelles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078374" y="3752126"/>
            <a:ext cx="1340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solidFill>
                  <a:srgbClr val="FF0000"/>
                </a:solidFill>
              </a:rPr>
              <a:t>Lots</a:t>
            </a:r>
          </a:p>
          <a:p>
            <a:pPr algn="ctr"/>
            <a:r>
              <a:rPr lang="fr-FR" i="1" dirty="0" smtClean="0">
                <a:solidFill>
                  <a:srgbClr val="FF0000"/>
                </a:solidFill>
              </a:rPr>
              <a:t> tombola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20548" y="2168325"/>
            <a:ext cx="262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FF0000"/>
                </a:solidFill>
              </a:rPr>
              <a:t>Gâteaux                      sono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05248" y="4051138"/>
            <a:ext cx="752351" cy="6829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847375" y="4218973"/>
            <a:ext cx="111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FF0000"/>
                </a:solidFill>
              </a:rPr>
              <a:t>buvette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89904" y="4629872"/>
            <a:ext cx="532436" cy="428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WC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3032567" y="1840375"/>
            <a:ext cx="821802" cy="82180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garage</a:t>
            </a:r>
            <a:endParaRPr lang="fr-FR" dirty="0"/>
          </a:p>
        </p:txBody>
      </p:sp>
      <p:pic>
        <p:nvPicPr>
          <p:cNvPr id="1026" name="Picture 2" descr="C:\Users\jules\AppData\Local\Microsoft\Windows\INetCache\IE\E3MG0WBD\141080667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0767" y="4530790"/>
            <a:ext cx="337790" cy="388450"/>
          </a:xfrm>
          <a:prstGeom prst="rect">
            <a:avLst/>
          </a:prstGeom>
          <a:noFill/>
        </p:spPr>
      </p:pic>
      <p:pic>
        <p:nvPicPr>
          <p:cNvPr id="1027" name="Picture 3" descr="C:\Users\jules\AppData\Local\Microsoft\Windows\INetCache\IE\X13FH3X3\electricity-148818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1999" y="2384385"/>
            <a:ext cx="274801" cy="243067"/>
          </a:xfrm>
          <a:prstGeom prst="rect">
            <a:avLst/>
          </a:prstGeom>
          <a:noFill/>
        </p:spPr>
      </p:pic>
      <p:sp>
        <p:nvSpPr>
          <p:cNvPr id="17" name="Ellipse 16"/>
          <p:cNvSpPr/>
          <p:nvPr/>
        </p:nvSpPr>
        <p:spPr>
          <a:xfrm>
            <a:off x="2476982" y="3020992"/>
            <a:ext cx="636607" cy="636608"/>
          </a:xfrm>
          <a:prstGeom prst="ellipse">
            <a:avLst/>
          </a:prstGeom>
          <a:solidFill>
            <a:srgbClr val="8A4500"/>
          </a:solidFill>
          <a:ln>
            <a:solidFill>
              <a:srgbClr val="8A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5104437" y="1840374"/>
            <a:ext cx="1875098" cy="74078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tx1"/>
                </a:solidFill>
              </a:rPr>
              <a:t>scène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0259" y="5984111"/>
            <a:ext cx="6004598" cy="65975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4105200" y="5953244"/>
            <a:ext cx="222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solidFill>
                  <a:srgbClr val="FF0000"/>
                </a:solidFill>
              </a:rPr>
              <a:t>Lots</a:t>
            </a:r>
          </a:p>
          <a:p>
            <a:pPr algn="ctr"/>
            <a:r>
              <a:rPr lang="fr-FR" i="1" dirty="0" smtClean="0">
                <a:solidFill>
                  <a:srgbClr val="FF0000"/>
                </a:solidFill>
              </a:rPr>
              <a:t> tickets -jeux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678329" y="5987969"/>
            <a:ext cx="265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Bâtiment cycle3</a:t>
            </a: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5937813" y="4896090"/>
            <a:ext cx="335666" cy="82180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7361499" y="4988689"/>
            <a:ext cx="2720050" cy="694481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restauration</a:t>
            </a:r>
            <a:endParaRPr lang="fr-FR" dirty="0"/>
          </a:p>
        </p:txBody>
      </p:sp>
      <p:sp>
        <p:nvSpPr>
          <p:cNvPr id="27" name="Rectangle 26"/>
          <p:cNvSpPr/>
          <p:nvPr/>
        </p:nvSpPr>
        <p:spPr>
          <a:xfrm>
            <a:off x="7363428" y="5777696"/>
            <a:ext cx="2720050" cy="694481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restauration</a:t>
            </a:r>
            <a:endParaRPr lang="fr-FR" dirty="0"/>
          </a:p>
        </p:txBody>
      </p:sp>
      <p:sp>
        <p:nvSpPr>
          <p:cNvPr id="28" name="Rectangle 27"/>
          <p:cNvSpPr/>
          <p:nvPr/>
        </p:nvSpPr>
        <p:spPr>
          <a:xfrm>
            <a:off x="9850056" y="3657600"/>
            <a:ext cx="983849" cy="10417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cuisine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5400000">
            <a:off x="7780117" y="1622384"/>
            <a:ext cx="335666" cy="82180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 rot="5400000">
            <a:off x="8650147" y="1624313"/>
            <a:ext cx="335666" cy="82180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609548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180609_174505.jpg"/>
          <p:cNvPicPr>
            <a:picLocks noChangeAspect="1"/>
          </p:cNvPicPr>
          <p:nvPr/>
        </p:nvPicPr>
        <p:blipFill>
          <a:blip r:embed="rId2" cstate="print"/>
          <a:srcRect t="32624" r="21479"/>
          <a:stretch>
            <a:fillRect/>
          </a:stretch>
        </p:blipFill>
        <p:spPr>
          <a:xfrm>
            <a:off x="5997178" y="2108200"/>
            <a:ext cx="6194822" cy="2990000"/>
          </a:xfrm>
          <a:prstGeom prst="rect">
            <a:avLst/>
          </a:prstGeom>
        </p:spPr>
      </p:pic>
      <p:pic>
        <p:nvPicPr>
          <p:cNvPr id="4" name="Espace réservé du contenu 3" descr="20180609_174142.jpg"/>
          <p:cNvPicPr>
            <a:picLocks noChangeAspect="1"/>
          </p:cNvPicPr>
          <p:nvPr/>
        </p:nvPicPr>
        <p:blipFill>
          <a:blip r:embed="rId3" cstate="print"/>
          <a:srcRect l="29971" t="21087" r="9613"/>
          <a:stretch>
            <a:fillRect/>
          </a:stretch>
        </p:blipFill>
        <p:spPr>
          <a:xfrm>
            <a:off x="119403" y="1701800"/>
            <a:ext cx="5773397" cy="42418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720618" y="741745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</a:rPr>
              <a:t>Pour les plus petits…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542115" y="4595153"/>
            <a:ext cx="3113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Pêche aux canards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592237" y="2212697"/>
            <a:ext cx="3113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Pêche à la ligne</a:t>
            </a:r>
            <a:endParaRPr lang="fr-FR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180609_175635.jpg"/>
          <p:cNvPicPr>
            <a:picLocks noChangeAspect="1"/>
          </p:cNvPicPr>
          <p:nvPr/>
        </p:nvPicPr>
        <p:blipFill>
          <a:blip r:embed="rId2" cstate="print"/>
          <a:srcRect t="22642" r="45806" b="13654"/>
          <a:stretch>
            <a:fillRect/>
          </a:stretch>
        </p:blipFill>
        <p:spPr>
          <a:xfrm>
            <a:off x="0" y="0"/>
            <a:ext cx="4379322" cy="2895600"/>
          </a:xfrm>
          <a:prstGeom prst="rect">
            <a:avLst/>
          </a:prstGeom>
        </p:spPr>
      </p:pic>
      <p:pic>
        <p:nvPicPr>
          <p:cNvPr id="4" name="Image 3" descr="20180609_175554.jpg"/>
          <p:cNvPicPr>
            <a:picLocks noChangeAspect="1"/>
          </p:cNvPicPr>
          <p:nvPr/>
        </p:nvPicPr>
        <p:blipFill>
          <a:blip r:embed="rId3" cstate="print"/>
          <a:srcRect l="35425" t="27393" r="42909" b="31866"/>
          <a:stretch>
            <a:fillRect/>
          </a:stretch>
        </p:blipFill>
        <p:spPr>
          <a:xfrm rot="5400000">
            <a:off x="1244600" y="3784600"/>
            <a:ext cx="2641600" cy="2794000"/>
          </a:xfrm>
          <a:prstGeom prst="rect">
            <a:avLst/>
          </a:prstGeom>
        </p:spPr>
      </p:pic>
      <p:pic>
        <p:nvPicPr>
          <p:cNvPr id="5" name="Image 4" descr="20180609_174802.jpg"/>
          <p:cNvPicPr>
            <a:picLocks noChangeAspect="1"/>
          </p:cNvPicPr>
          <p:nvPr/>
        </p:nvPicPr>
        <p:blipFill>
          <a:blip r:embed="rId4" cstate="print"/>
          <a:srcRect l="22201" t="5346" r="12799"/>
          <a:stretch>
            <a:fillRect/>
          </a:stretch>
        </p:blipFill>
        <p:spPr>
          <a:xfrm rot="5400000">
            <a:off x="7663832" y="450235"/>
            <a:ext cx="4978403" cy="4077933"/>
          </a:xfrm>
          <a:prstGeom prst="rect">
            <a:avLst/>
          </a:prstGeom>
        </p:spPr>
      </p:pic>
      <p:pic>
        <p:nvPicPr>
          <p:cNvPr id="6" name="Image 5" descr="20180609_174650.jpg"/>
          <p:cNvPicPr>
            <a:picLocks noChangeAspect="1"/>
          </p:cNvPicPr>
          <p:nvPr/>
        </p:nvPicPr>
        <p:blipFill>
          <a:blip r:embed="rId5" cstate="print"/>
          <a:srcRect l="27390" t="15731" r="27818" b="1307"/>
          <a:stretch>
            <a:fillRect/>
          </a:stretch>
        </p:blipFill>
        <p:spPr>
          <a:xfrm>
            <a:off x="4546600" y="3327400"/>
            <a:ext cx="3388746" cy="3530600"/>
          </a:xfrm>
          <a:prstGeom prst="rect">
            <a:avLst/>
          </a:prstGeom>
        </p:spPr>
      </p:pic>
      <p:pic>
        <p:nvPicPr>
          <p:cNvPr id="7" name="Image 6" descr="20180609_174634.jpg"/>
          <p:cNvPicPr>
            <a:picLocks noChangeAspect="1"/>
          </p:cNvPicPr>
          <p:nvPr/>
        </p:nvPicPr>
        <p:blipFill>
          <a:blip r:embed="rId6" cstate="print"/>
          <a:srcRect l="8204" r="66588" b="23934"/>
          <a:stretch>
            <a:fillRect/>
          </a:stretch>
        </p:blipFill>
        <p:spPr>
          <a:xfrm rot="5400000">
            <a:off x="5236322" y="807122"/>
            <a:ext cx="1978156" cy="33576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792184" y="1909822"/>
            <a:ext cx="1284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Vache qui rit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74158" y="6146157"/>
            <a:ext cx="2442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Chamboule tout</a:t>
            </a:r>
            <a:endParaRPr lang="fr-FR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1354238" y="1805651"/>
            <a:ext cx="2476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Chamboule tête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0609_190401.jpg"/>
          <p:cNvPicPr>
            <a:picLocks noChangeAspect="1"/>
          </p:cNvPicPr>
          <p:nvPr/>
        </p:nvPicPr>
        <p:blipFill>
          <a:blip r:embed="rId2" cstate="print"/>
          <a:srcRect l="31479" r="20786"/>
          <a:stretch>
            <a:fillRect/>
          </a:stretch>
        </p:blipFill>
        <p:spPr>
          <a:xfrm>
            <a:off x="304800" y="381000"/>
            <a:ext cx="3729023" cy="4394200"/>
          </a:xfrm>
          <a:prstGeom prst="rect">
            <a:avLst/>
          </a:prstGeom>
        </p:spPr>
      </p:pic>
      <p:pic>
        <p:nvPicPr>
          <p:cNvPr id="3" name="Image 2" descr="20180609_175500.jpg"/>
          <p:cNvPicPr>
            <a:picLocks noChangeAspect="1"/>
          </p:cNvPicPr>
          <p:nvPr/>
        </p:nvPicPr>
        <p:blipFill>
          <a:blip r:embed="rId3" cstate="print"/>
          <a:srcRect l="35822" b="15535"/>
          <a:stretch>
            <a:fillRect/>
          </a:stretch>
        </p:blipFill>
        <p:spPr>
          <a:xfrm rot="5400000">
            <a:off x="3870354" y="1559278"/>
            <a:ext cx="4425570" cy="3276277"/>
          </a:xfrm>
          <a:prstGeom prst="rect">
            <a:avLst/>
          </a:prstGeom>
        </p:spPr>
      </p:pic>
      <p:pic>
        <p:nvPicPr>
          <p:cNvPr id="4" name="Image 3" descr="20180609_175435.jpg"/>
          <p:cNvPicPr>
            <a:picLocks noChangeAspect="1"/>
          </p:cNvPicPr>
          <p:nvPr/>
        </p:nvPicPr>
        <p:blipFill>
          <a:blip r:embed="rId4" cstate="print"/>
          <a:srcRect l="51427" r="7531" b="-1056"/>
          <a:stretch>
            <a:fillRect/>
          </a:stretch>
        </p:blipFill>
        <p:spPr>
          <a:xfrm>
            <a:off x="8128002" y="1701800"/>
            <a:ext cx="3722815" cy="51562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440101" y="1041722"/>
            <a:ext cx="2037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B</a:t>
            </a:r>
            <a:r>
              <a:rPr lang="fr-FR" sz="2800" dirty="0" smtClean="0">
                <a:solidFill>
                  <a:schemeClr val="bg1"/>
                </a:solidFill>
              </a:rPr>
              <a:t>arbapapa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419106" y="4213185"/>
            <a:ext cx="125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Les dés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0609_174306.jpg"/>
          <p:cNvPicPr>
            <a:picLocks noChangeAspect="1"/>
          </p:cNvPicPr>
          <p:nvPr/>
        </p:nvPicPr>
        <p:blipFill>
          <a:blip r:embed="rId2" cstate="print"/>
          <a:srcRect l="20518" r="18305"/>
          <a:stretch>
            <a:fillRect/>
          </a:stretch>
        </p:blipFill>
        <p:spPr>
          <a:xfrm>
            <a:off x="494175" y="716368"/>
            <a:ext cx="5226307" cy="4805400"/>
          </a:xfrm>
          <a:prstGeom prst="rect">
            <a:avLst/>
          </a:prstGeom>
        </p:spPr>
      </p:pic>
      <p:pic>
        <p:nvPicPr>
          <p:cNvPr id="3" name="Image 2" descr="20180609_174843.jpg"/>
          <p:cNvPicPr>
            <a:picLocks noChangeAspect="1"/>
          </p:cNvPicPr>
          <p:nvPr/>
        </p:nvPicPr>
        <p:blipFill>
          <a:blip r:embed="rId3" cstate="print"/>
          <a:srcRect l="44304" r="13404" b="4200"/>
          <a:stretch>
            <a:fillRect/>
          </a:stretch>
        </p:blipFill>
        <p:spPr>
          <a:xfrm>
            <a:off x="6638403" y="203403"/>
            <a:ext cx="4978400" cy="63434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546729">
            <a:off x="9236597" y="3333508"/>
            <a:ext cx="1157468" cy="196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 rot="529783">
            <a:off x="9167150" y="329878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maquillage</a:t>
            </a:r>
            <a:endParaRPr lang="fr-F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498</TotalTime>
  <Words>821</Words>
  <Application>Microsoft Office PowerPoint</Application>
  <PresentationFormat>Personnalisé</PresentationFormat>
  <Paragraphs>230</Paragraphs>
  <Slides>18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Fête de l’école</vt:lpstr>
      <vt:lpstr>Installation et préparation</vt:lpstr>
      <vt:lpstr>Petite représentation</vt:lpstr>
      <vt:lpstr>Stands de jeux</vt:lpstr>
      <vt:lpstr>Plan des stands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Tombola</vt:lpstr>
      <vt:lpstr>Diapositive 14</vt:lpstr>
      <vt:lpstr>L’apéritif</vt:lpstr>
      <vt:lpstr>Repas </vt:lpstr>
      <vt:lpstr>Soirée dansante</vt:lpstr>
      <vt:lpstr>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Fête de l’école</dc:title>
  <dc:creator>Elise Chauvat-Pariguet</dc:creator>
  <cp:lastModifiedBy>Direction</cp:lastModifiedBy>
  <cp:revision>45</cp:revision>
  <dcterms:created xsi:type="dcterms:W3CDTF">2021-02-15T13:42:30Z</dcterms:created>
  <dcterms:modified xsi:type="dcterms:W3CDTF">2022-03-28T15:13:53Z</dcterms:modified>
</cp:coreProperties>
</file>